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451" r:id="rId4"/>
    <p:sldId id="676" r:id="rId5"/>
    <p:sldId id="793" r:id="rId6"/>
    <p:sldId id="867" r:id="rId7"/>
    <p:sldId id="870" r:id="rId8"/>
    <p:sldId id="872" r:id="rId9"/>
    <p:sldId id="874" r:id="rId10"/>
    <p:sldId id="876" r:id="rId11"/>
    <p:sldId id="878" r:id="rId12"/>
    <p:sldId id="880" r:id="rId13"/>
    <p:sldId id="882" r:id="rId14"/>
    <p:sldId id="883" r:id="rId15"/>
    <p:sldId id="885" r:id="rId16"/>
    <p:sldId id="887" r:id="rId17"/>
    <p:sldId id="888" r:id="rId18"/>
    <p:sldId id="855" r:id="rId19"/>
    <p:sldId id="331" r:id="rId20"/>
    <p:sldId id="332" r:id="rId21"/>
    <p:sldId id="418" r:id="rId22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804"/>
    <p:restoredTop sz="94750"/>
  </p:normalViewPr>
  <p:slideViewPr>
    <p:cSldViewPr snapToGrid="0" snapToObjects="1">
      <p:cViewPr varScale="1">
        <p:scale>
          <a:sx n="81" d="100"/>
          <a:sy n="81" d="100"/>
        </p:scale>
        <p:origin x="19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9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291828" y="1194105"/>
            <a:ext cx="11758210" cy="4811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81368" y="204022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2 imagens">
  <p:cSld name="Título + 2 image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910702" y="68986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>
            <a:spLocks noGrp="1"/>
          </p:cNvSpPr>
          <p:nvPr>
            <p:ph type="pic" idx="2"/>
          </p:nvPr>
        </p:nvSpPr>
        <p:spPr>
          <a:xfrm>
            <a:off x="6720965" y="689862"/>
            <a:ext cx="5058032" cy="221588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7"/>
          <p:cNvSpPr>
            <a:spLocks noGrp="1"/>
          </p:cNvSpPr>
          <p:nvPr>
            <p:ph type="pic" idx="3"/>
          </p:nvPr>
        </p:nvSpPr>
        <p:spPr>
          <a:xfrm>
            <a:off x="6720965" y="3231487"/>
            <a:ext cx="5058032" cy="2215880"/>
          </a:xfrm>
          <a:prstGeom prst="rect">
            <a:avLst/>
          </a:prstGeom>
          <a:noFill/>
          <a:ln>
            <a:noFill/>
          </a:ln>
        </p:spPr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7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40DAA4-D419-0D45-9BF6-FC44EBA6B3A6}"/>
              </a:ext>
            </a:extLst>
          </p:cNvPr>
          <p:cNvSpPr txBox="1"/>
          <p:nvPr userDrawn="1"/>
        </p:nvSpPr>
        <p:spPr>
          <a:xfrm>
            <a:off x="910702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/tree/main/recuperacao-prova-4/gestao-produtos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5AAB67A-AB8C-3F57-62E3-84977F60D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828" y="266701"/>
            <a:ext cx="11758210" cy="5739236"/>
          </a:xfrm>
        </p:spPr>
        <p:txBody>
          <a:bodyPr>
            <a:normAutofit/>
          </a:bodyPr>
          <a:lstStyle/>
          <a:p>
            <a:r>
              <a:rPr lang="pt-BR" sz="4000" dirty="0"/>
              <a:t>5. (LIÇÃO 12) Qual é a sintaxe correta para acessar o primeiro item de um vetor chamado "Produtos" em </a:t>
            </a:r>
            <a:r>
              <a:rPr lang="pt-BR" sz="4000" dirty="0" err="1"/>
              <a:t>JavaScript</a:t>
            </a:r>
            <a:r>
              <a:rPr lang="pt-BR" sz="4000" dirty="0"/>
              <a:t>? </a:t>
            </a:r>
          </a:p>
          <a:p>
            <a:pPr marL="228600" indent="0"/>
            <a:r>
              <a:rPr lang="pt-BR" sz="4000" dirty="0">
                <a:highlight>
                  <a:srgbClr val="FFFF00"/>
                </a:highlight>
              </a:rPr>
              <a:t>a) Produtos[0] </a:t>
            </a:r>
          </a:p>
          <a:p>
            <a:pPr marL="228600" indent="0"/>
            <a:r>
              <a:rPr lang="pt-BR" sz="4000" dirty="0" err="1"/>
              <a:t>b</a:t>
            </a:r>
            <a:r>
              <a:rPr lang="pt-BR" sz="4000" dirty="0"/>
              <a:t>) Produtos[1] </a:t>
            </a:r>
          </a:p>
          <a:p>
            <a:pPr marL="228600" indent="0"/>
            <a:r>
              <a:rPr lang="pt-BR" sz="4000" dirty="0" err="1"/>
              <a:t>c</a:t>
            </a:r>
            <a:r>
              <a:rPr lang="pt-BR" sz="4000" dirty="0"/>
              <a:t>) Produtos[2] </a:t>
            </a:r>
          </a:p>
          <a:p>
            <a:pPr marL="228600" indent="0"/>
            <a:r>
              <a:rPr lang="pt-BR" sz="4000" dirty="0" err="1"/>
              <a:t>d</a:t>
            </a:r>
            <a:r>
              <a:rPr lang="pt-BR" sz="4000" dirty="0"/>
              <a:t>) Produtos[3]</a:t>
            </a:r>
          </a:p>
        </p:txBody>
      </p:sp>
    </p:spTree>
    <p:extLst>
      <p:ext uri="{BB962C8B-B14F-4D97-AF65-F5344CB8AC3E}">
        <p14:creationId xmlns:p14="http://schemas.microsoft.com/office/powerpoint/2010/main" val="101470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B8A91D-ED83-1266-EEF8-99BD74832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828" y="241301"/>
            <a:ext cx="11758210" cy="5764636"/>
          </a:xfrm>
        </p:spPr>
        <p:txBody>
          <a:bodyPr>
            <a:normAutofit fontScale="92500" lnSpcReduction="20000"/>
          </a:bodyPr>
          <a:lstStyle/>
          <a:p>
            <a:pPr marL="228600" indent="0"/>
            <a:r>
              <a:rPr lang="pt-BR" sz="4000" dirty="0"/>
              <a:t>6. (LIÇÃO 12) No contexto da manipulação de vetores (</a:t>
            </a:r>
            <a:r>
              <a:rPr lang="pt-BR" sz="4000" dirty="0" err="1"/>
              <a:t>arrays</a:t>
            </a:r>
            <a:r>
              <a:rPr lang="pt-BR" sz="4000" dirty="0"/>
              <a:t>) em </a:t>
            </a:r>
            <a:r>
              <a:rPr lang="pt-BR" sz="4000" dirty="0" err="1"/>
              <a:t>JavaScript</a:t>
            </a:r>
            <a:r>
              <a:rPr lang="pt-BR" sz="4000" dirty="0"/>
              <a:t>, qual das alternativas abaixo apresenta um método que não corresponde à operação descrita corretamente? </a:t>
            </a:r>
          </a:p>
          <a:p>
            <a:pPr marL="228600" indent="0"/>
            <a:r>
              <a:rPr lang="pt-BR" sz="4000" dirty="0"/>
              <a:t>a) </a:t>
            </a:r>
            <a:r>
              <a:rPr lang="pt-BR" sz="4000" dirty="0" err="1"/>
              <a:t>push</a:t>
            </a:r>
            <a:r>
              <a:rPr lang="pt-BR" sz="4000" dirty="0"/>
              <a:t>(): Adiciona um elemento no final do vetor. </a:t>
            </a:r>
          </a:p>
          <a:p>
            <a:pPr marL="228600" indent="0"/>
            <a:r>
              <a:rPr lang="pt-BR" sz="4000" dirty="0" err="1"/>
              <a:t>b</a:t>
            </a:r>
            <a:r>
              <a:rPr lang="pt-BR" sz="4000" dirty="0"/>
              <a:t>) </a:t>
            </a:r>
            <a:r>
              <a:rPr lang="pt-BR" sz="4000" dirty="0" err="1"/>
              <a:t>unshift</a:t>
            </a:r>
            <a:r>
              <a:rPr lang="pt-BR" sz="4000" dirty="0"/>
              <a:t>(): Adiciona um elemento no início do vetor e desloca os itens existentes uma posição abaixo. </a:t>
            </a:r>
          </a:p>
          <a:p>
            <a:pPr marL="228600" indent="0"/>
            <a:r>
              <a:rPr lang="pt-BR" sz="4000" dirty="0" err="1">
                <a:highlight>
                  <a:srgbClr val="FFFF00"/>
                </a:highlight>
              </a:rPr>
              <a:t>c</a:t>
            </a:r>
            <a:r>
              <a:rPr lang="pt-BR" sz="4000" dirty="0">
                <a:highlight>
                  <a:srgbClr val="FFFF00"/>
                </a:highlight>
              </a:rPr>
              <a:t>) shift(): Remove o primeiro elemento do vetor e desloca os itens existentes uma posição acima. </a:t>
            </a:r>
          </a:p>
          <a:p>
            <a:pPr marL="228600" indent="0"/>
            <a:r>
              <a:rPr lang="pt-BR" sz="4000" dirty="0" err="1"/>
              <a:t>d</a:t>
            </a:r>
            <a:r>
              <a:rPr lang="pt-BR" sz="4000" dirty="0"/>
              <a:t>) pop(): Remove o último elemento do vetor.</a:t>
            </a:r>
          </a:p>
        </p:txBody>
      </p:sp>
    </p:spTree>
    <p:extLst>
      <p:ext uri="{BB962C8B-B14F-4D97-AF65-F5344CB8AC3E}">
        <p14:creationId xmlns:p14="http://schemas.microsoft.com/office/powerpoint/2010/main" val="2327262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B8A91D-ED83-1266-EEF8-99BD74832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828" y="241301"/>
            <a:ext cx="11758210" cy="5764636"/>
          </a:xfrm>
        </p:spPr>
        <p:txBody>
          <a:bodyPr>
            <a:normAutofit/>
          </a:bodyPr>
          <a:lstStyle/>
          <a:p>
            <a:pPr marL="228600" indent="0"/>
            <a:r>
              <a:rPr lang="pt-BR" sz="3200" dirty="0"/>
              <a:t>7. (LIÇÃO 12) Em relação aos vetores (</a:t>
            </a:r>
            <a:r>
              <a:rPr lang="pt-BR" sz="3200" dirty="0" err="1"/>
              <a:t>arrays</a:t>
            </a:r>
            <a:r>
              <a:rPr lang="pt-BR" sz="3200" dirty="0"/>
              <a:t>) em </a:t>
            </a:r>
            <a:r>
              <a:rPr lang="pt-BR" sz="3200" dirty="0" err="1"/>
              <a:t>JavaScript</a:t>
            </a:r>
            <a:r>
              <a:rPr lang="pt-BR" sz="3200" dirty="0"/>
              <a:t>, qual das alternativas abaixo contém uma afirmação INCORRETA? </a:t>
            </a:r>
          </a:p>
          <a:p>
            <a:pPr marL="228600" indent="0"/>
            <a:r>
              <a:rPr lang="pt-BR" sz="3200" dirty="0"/>
              <a:t>a) Os vetores permitem alocar uma lista de dados na memória principal do computador. </a:t>
            </a:r>
          </a:p>
          <a:p>
            <a:pPr marL="228600" indent="0"/>
            <a:r>
              <a:rPr lang="pt-BR" sz="3200" dirty="0" err="1"/>
              <a:t>b</a:t>
            </a:r>
            <a:r>
              <a:rPr lang="pt-BR" sz="3200" dirty="0"/>
              <a:t>) A propriedade </a:t>
            </a:r>
            <a:r>
              <a:rPr lang="pt-BR" sz="3200" dirty="0" err="1"/>
              <a:t>length</a:t>
            </a:r>
            <a:r>
              <a:rPr lang="pt-BR" sz="3200" dirty="0"/>
              <a:t> retorna o número de elementos do vetor. </a:t>
            </a:r>
          </a:p>
          <a:p>
            <a:pPr marL="228600" indent="0"/>
            <a:r>
              <a:rPr lang="pt-BR" sz="3200" dirty="0" err="1"/>
              <a:t>c</a:t>
            </a:r>
            <a:r>
              <a:rPr lang="pt-BR" sz="3200" dirty="0"/>
              <a:t>) Para acessar um elemento específico de um vetor, </a:t>
            </a:r>
            <a:r>
              <a:rPr lang="pt-BR" sz="3200" dirty="0" err="1"/>
              <a:t>utilizase</a:t>
            </a:r>
            <a:r>
              <a:rPr lang="pt-BR" sz="3200" dirty="0"/>
              <a:t> o índice correspondente. </a:t>
            </a:r>
          </a:p>
          <a:p>
            <a:pPr marL="228600" indent="0"/>
            <a:r>
              <a:rPr lang="pt-BR" sz="3200" dirty="0" err="1">
                <a:highlight>
                  <a:srgbClr val="FFFF00"/>
                </a:highlight>
              </a:rPr>
              <a:t>d</a:t>
            </a:r>
            <a:r>
              <a:rPr lang="pt-BR" sz="3200" dirty="0">
                <a:highlight>
                  <a:srgbClr val="FFFF00"/>
                </a:highlight>
              </a:rPr>
              <a:t>) É possível criar vetores com valores de tipos diferentes em </a:t>
            </a:r>
            <a:r>
              <a:rPr lang="pt-BR" sz="3200" dirty="0" err="1">
                <a:highlight>
                  <a:srgbClr val="FFFF00"/>
                </a:highlight>
              </a:rPr>
              <a:t>JavaScript</a:t>
            </a:r>
            <a:r>
              <a:rPr lang="pt-BR" sz="3200" dirty="0">
                <a:highlight>
                  <a:srgbClr val="FFFF00"/>
                </a:highlight>
              </a:rPr>
              <a:t>.</a:t>
            </a:r>
            <a:endParaRPr lang="pt-BR" sz="4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56309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B8A91D-ED83-1266-EEF8-99BD74832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828" y="241301"/>
            <a:ext cx="11758210" cy="5764636"/>
          </a:xfrm>
        </p:spPr>
        <p:txBody>
          <a:bodyPr>
            <a:normAutofit/>
          </a:bodyPr>
          <a:lstStyle/>
          <a:p>
            <a:pPr marL="228600" indent="0"/>
            <a:r>
              <a:rPr lang="pt-BR" sz="4000" dirty="0"/>
              <a:t>8. (LIÇÃO 13) Qual método é utilizado para obter a posição de um caractere em uma </a:t>
            </a:r>
            <a:r>
              <a:rPr lang="pt-BR" sz="4000" dirty="0" err="1"/>
              <a:t>string</a:t>
            </a:r>
            <a:r>
              <a:rPr lang="pt-BR" sz="4000" dirty="0"/>
              <a:t>? </a:t>
            </a:r>
          </a:p>
          <a:p>
            <a:pPr marL="228600" indent="0"/>
            <a:r>
              <a:rPr lang="pt-BR" sz="4000" dirty="0">
                <a:highlight>
                  <a:srgbClr val="FFFF00"/>
                </a:highlight>
              </a:rPr>
              <a:t>a) </a:t>
            </a:r>
            <a:r>
              <a:rPr lang="pt-BR" sz="4000" dirty="0" err="1">
                <a:highlight>
                  <a:srgbClr val="FFFF00"/>
                </a:highlight>
              </a:rPr>
              <a:t>indexOf</a:t>
            </a:r>
            <a:r>
              <a:rPr lang="pt-BR" sz="4000" dirty="0">
                <a:highlight>
                  <a:srgbClr val="FFFF00"/>
                </a:highlight>
              </a:rPr>
              <a:t>() </a:t>
            </a:r>
          </a:p>
          <a:p>
            <a:pPr marL="228600" indent="0"/>
            <a:r>
              <a:rPr lang="pt-BR" sz="4000" dirty="0" err="1"/>
              <a:t>b</a:t>
            </a:r>
            <a:r>
              <a:rPr lang="pt-BR" sz="4000" dirty="0"/>
              <a:t>) split() </a:t>
            </a:r>
          </a:p>
          <a:p>
            <a:pPr marL="228600" indent="0"/>
            <a:r>
              <a:rPr lang="pt-BR" sz="4000" dirty="0" err="1"/>
              <a:t>c</a:t>
            </a:r>
            <a:r>
              <a:rPr lang="pt-BR" sz="4000" dirty="0"/>
              <a:t>) </a:t>
            </a:r>
            <a:r>
              <a:rPr lang="pt-BR" sz="4000" dirty="0" err="1"/>
              <a:t>charAt</a:t>
            </a:r>
            <a:r>
              <a:rPr lang="pt-BR" sz="4000" dirty="0"/>
              <a:t>()</a:t>
            </a:r>
          </a:p>
          <a:p>
            <a:pPr marL="228600" indent="0"/>
            <a:r>
              <a:rPr lang="pt-BR" sz="4000" dirty="0" err="1"/>
              <a:t>d</a:t>
            </a:r>
            <a:r>
              <a:rPr lang="pt-BR" sz="4000" dirty="0"/>
              <a:t>) </a:t>
            </a:r>
            <a:r>
              <a:rPr lang="pt-BR" sz="4000" dirty="0" err="1"/>
              <a:t>length</a:t>
            </a:r>
            <a:r>
              <a:rPr lang="pt-BR" sz="4000" dirty="0"/>
              <a:t>()</a:t>
            </a:r>
            <a:endParaRPr lang="pt-BR" sz="4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50017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B8A91D-ED83-1266-EEF8-99BD74832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828" y="241301"/>
            <a:ext cx="11758210" cy="5764636"/>
          </a:xfrm>
        </p:spPr>
        <p:txBody>
          <a:bodyPr>
            <a:normAutofit/>
          </a:bodyPr>
          <a:lstStyle/>
          <a:p>
            <a:pPr marL="228600" indent="0"/>
            <a:r>
              <a:rPr lang="pt-BR" sz="4000" dirty="0"/>
              <a:t>9. (LIÇÃO 13) Qual dos exemplos abaixo NÃO utiliza manipulação de </a:t>
            </a:r>
            <a:r>
              <a:rPr lang="pt-BR" sz="4000" dirty="0" err="1"/>
              <a:t>strings</a:t>
            </a:r>
            <a:r>
              <a:rPr lang="pt-BR" sz="4000" dirty="0"/>
              <a:t>? </a:t>
            </a:r>
          </a:p>
          <a:p>
            <a:pPr marL="228600" indent="0"/>
            <a:r>
              <a:rPr lang="pt-BR" sz="4000" dirty="0"/>
              <a:t>a) Validar campos obrigatórios em formulários. </a:t>
            </a:r>
          </a:p>
          <a:p>
            <a:pPr marL="228600" indent="0"/>
            <a:r>
              <a:rPr lang="pt-BR" sz="4000" dirty="0" err="1"/>
              <a:t>b</a:t>
            </a:r>
            <a:r>
              <a:rPr lang="pt-BR" sz="4000" dirty="0"/>
              <a:t>) Gerar e-mails corporativos e institucionais. </a:t>
            </a:r>
          </a:p>
          <a:p>
            <a:pPr marL="228600" indent="0"/>
            <a:r>
              <a:rPr lang="pt-BR" sz="4000" dirty="0" err="1"/>
              <a:t>c</a:t>
            </a:r>
            <a:r>
              <a:rPr lang="pt-BR" sz="4000" dirty="0"/>
              <a:t>) Validar senhas de usuários. </a:t>
            </a:r>
          </a:p>
          <a:p>
            <a:pPr marL="228600" indent="0"/>
            <a:r>
              <a:rPr lang="pt-BR" sz="4000" dirty="0" err="1">
                <a:highlight>
                  <a:srgbClr val="FFFF00"/>
                </a:highlight>
              </a:rPr>
              <a:t>d</a:t>
            </a:r>
            <a:r>
              <a:rPr lang="pt-BR" sz="4000" dirty="0">
                <a:highlight>
                  <a:srgbClr val="FFFF00"/>
                </a:highlight>
              </a:rPr>
              <a:t>) Realizar operações com vetores.</a:t>
            </a:r>
            <a:endParaRPr lang="pt-BR" sz="4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35671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B8A91D-ED83-1266-EEF8-99BD74832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828" y="241301"/>
            <a:ext cx="11758210" cy="5764636"/>
          </a:xfrm>
        </p:spPr>
        <p:txBody>
          <a:bodyPr>
            <a:normAutofit/>
          </a:bodyPr>
          <a:lstStyle/>
          <a:p>
            <a:pPr marL="228600" indent="0"/>
            <a:r>
              <a:rPr lang="pt-BR" sz="4000" dirty="0"/>
              <a:t>10. (LIÇÃO 13) Qual propriedade é utilizada para obter o tamanho de um vetor? </a:t>
            </a:r>
          </a:p>
          <a:p>
            <a:pPr marL="228600" indent="0"/>
            <a:r>
              <a:rPr lang="pt-BR" sz="4000" dirty="0"/>
              <a:t>a) </a:t>
            </a:r>
            <a:r>
              <a:rPr lang="pt-BR" sz="4000" dirty="0" err="1"/>
              <a:t>indexOf</a:t>
            </a:r>
            <a:r>
              <a:rPr lang="pt-BR" sz="4000" dirty="0"/>
              <a:t>() </a:t>
            </a:r>
          </a:p>
          <a:p>
            <a:pPr marL="228600" indent="0"/>
            <a:r>
              <a:rPr lang="pt-BR" sz="4000" dirty="0" err="1"/>
              <a:t>b</a:t>
            </a:r>
            <a:r>
              <a:rPr lang="pt-BR" sz="4000" dirty="0"/>
              <a:t>) split() </a:t>
            </a:r>
          </a:p>
          <a:p>
            <a:pPr marL="228600" indent="0"/>
            <a:r>
              <a:rPr lang="pt-BR" sz="4000" dirty="0" err="1"/>
              <a:t>c</a:t>
            </a:r>
            <a:r>
              <a:rPr lang="pt-BR" sz="4000" dirty="0"/>
              <a:t>) </a:t>
            </a:r>
            <a:r>
              <a:rPr lang="pt-BR" sz="4000" dirty="0" err="1"/>
              <a:t>charAt</a:t>
            </a:r>
            <a:r>
              <a:rPr lang="pt-BR" sz="4000" dirty="0"/>
              <a:t>() </a:t>
            </a:r>
          </a:p>
          <a:p>
            <a:pPr marL="228600" indent="0"/>
            <a:r>
              <a:rPr lang="pt-BR" sz="4000" dirty="0" err="1">
                <a:highlight>
                  <a:srgbClr val="FFFF00"/>
                </a:highlight>
              </a:rPr>
              <a:t>d</a:t>
            </a:r>
            <a:r>
              <a:rPr lang="pt-BR" sz="4000" dirty="0">
                <a:highlight>
                  <a:srgbClr val="FFFF00"/>
                </a:highlight>
              </a:rPr>
              <a:t>) </a:t>
            </a:r>
            <a:r>
              <a:rPr lang="pt-BR" sz="4000" dirty="0" err="1">
                <a:highlight>
                  <a:srgbClr val="FFFF00"/>
                </a:highlight>
              </a:rPr>
              <a:t>length</a:t>
            </a:r>
            <a:r>
              <a:rPr lang="pt-BR" sz="4000" dirty="0">
                <a:highlight>
                  <a:srgbClr val="FFFF00"/>
                </a:highlight>
              </a:rPr>
              <a:t>()</a:t>
            </a:r>
            <a:endParaRPr lang="pt-BR" sz="4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00804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RECUPERAÇÃO P4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sz="6400" dirty="0"/>
              <a:t>HOJE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7" name="Espaço Reservado para Imagem 6" descr="Imagem em preto e branco de pessoa olhando para a câmera&#10;&#10;Descrição gerada automaticamente">
            <a:extLst>
              <a:ext uri="{FF2B5EF4-FFF2-40B4-BE49-F238E27FC236}">
                <a16:creationId xmlns:a16="http://schemas.microsoft.com/office/drawing/2014/main" id="{DA1BD52A-BB54-D8BE-8B96-9BD055F0B47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1407" b="214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8120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7143EB9-E7B6-4466-EF2E-F43507DD0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54326B-5C7E-655C-ED0D-E215B2392D6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8F7379B6-9AF2-4B4B-5E7F-A380E7EED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62" y="426837"/>
            <a:ext cx="11908076" cy="557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28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3698" y="3429000"/>
            <a:ext cx="5187264" cy="1509257"/>
          </a:xfrm>
        </p:spPr>
        <p:txBody>
          <a:bodyPr>
            <a:normAutofit fontScale="92500"/>
          </a:bodyPr>
          <a:lstStyle/>
          <a:p>
            <a:r>
              <a:rPr lang="pt-BR" sz="2800" dirty="0">
                <a:hlinkClick r:id="rId2"/>
              </a:rPr>
              <a:t>https://github.com/JoaoChoma/front-end/tree/main/recuperacao-prova-4/gestao-produtos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09220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  <p:pic>
        <p:nvPicPr>
          <p:cNvPr id="4" name="Imagem 3" descr="Uma imagem contendo pessoa, no interior, vestindo, boneca&#10;&#10;Descrição gerada automaticamente">
            <a:extLst>
              <a:ext uri="{FF2B5EF4-FFF2-40B4-BE49-F238E27FC236}">
                <a16:creationId xmlns:a16="http://schemas.microsoft.com/office/drawing/2014/main" id="{BD97BD8E-0933-AB1B-AEAB-81FBAEBAC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5" y="345005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B68A2DC-FF7F-1040-BF66-C4B96FBD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42992"/>
            <a:ext cx="10006904" cy="3766178"/>
          </a:xfrm>
        </p:spPr>
        <p:txBody>
          <a:bodyPr>
            <a:normAutofit/>
          </a:bodyPr>
          <a:lstStyle/>
          <a:p>
            <a:r>
              <a:rPr lang="pt-BR" sz="4000" dirty="0">
                <a:hlinkClick r:id="rId2"/>
              </a:rPr>
              <a:t>https://github.com/JoaoChoma/front-end</a:t>
            </a:r>
            <a:endParaRPr lang="pt-BR" sz="4000" dirty="0"/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BF0143-D24F-C747-9388-32DE6AB7794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Códigos</a:t>
            </a:r>
          </a:p>
        </p:txBody>
      </p:sp>
    </p:spTree>
    <p:extLst>
      <p:ext uri="{BB962C8B-B14F-4D97-AF65-F5344CB8AC3E}">
        <p14:creationId xmlns:p14="http://schemas.microsoft.com/office/powerpoint/2010/main" val="2449150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6" name="Imagem 5" descr="Foto em preto e branco de homem com a boca aberta&#10;&#10;Descrição gerada automaticamente">
            <a:extLst>
              <a:ext uri="{FF2B5EF4-FFF2-40B4-BE49-F238E27FC236}">
                <a16:creationId xmlns:a16="http://schemas.microsoft.com/office/drawing/2014/main" id="{DCD983BC-F533-CB32-7F10-4A500178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46" y="55599"/>
            <a:ext cx="5739063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72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REVISÃO DA PROVA 04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4606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7A8F2AF-67E3-7AB1-F818-78C3478A2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828" y="190501"/>
            <a:ext cx="11758210" cy="5815436"/>
          </a:xfrm>
        </p:spPr>
        <p:txBody>
          <a:bodyPr>
            <a:noAutofit/>
          </a:bodyPr>
          <a:lstStyle/>
          <a:p>
            <a:pPr marL="228600" indent="0"/>
            <a:r>
              <a:rPr lang="pt-BR" sz="3700" dirty="0"/>
              <a:t>1. (LIÇÃO 10) Em que tipo de situação não é recomendado o uso das estruturas de repetição </a:t>
            </a:r>
            <a:r>
              <a:rPr lang="pt-BR" sz="3700" dirty="0" err="1"/>
              <a:t>While</a:t>
            </a:r>
            <a:r>
              <a:rPr lang="pt-BR" sz="3700" dirty="0"/>
              <a:t> e Do... </a:t>
            </a:r>
            <a:r>
              <a:rPr lang="pt-BR" sz="3700" dirty="0" err="1"/>
              <a:t>While</a:t>
            </a:r>
            <a:r>
              <a:rPr lang="pt-BR" sz="3700" dirty="0"/>
              <a:t>? </a:t>
            </a:r>
          </a:p>
          <a:p>
            <a:pPr marL="228600" indent="0"/>
            <a:r>
              <a:rPr lang="pt-BR" sz="3700" dirty="0">
                <a:highlight>
                  <a:srgbClr val="FFFF00"/>
                </a:highlight>
              </a:rPr>
              <a:t>a) Quando sabemos previamente o número de repetições.</a:t>
            </a:r>
            <a:r>
              <a:rPr lang="pt-BR" sz="3700" dirty="0"/>
              <a:t> </a:t>
            </a:r>
          </a:p>
          <a:p>
            <a:pPr marL="228600" indent="0"/>
            <a:r>
              <a:rPr lang="pt-BR" sz="3700" dirty="0" err="1"/>
              <a:t>b</a:t>
            </a:r>
            <a:r>
              <a:rPr lang="pt-BR" sz="3700" dirty="0"/>
              <a:t>) Quando o número de repetições é infinito. </a:t>
            </a:r>
          </a:p>
          <a:p>
            <a:pPr marL="228600" indent="0"/>
            <a:r>
              <a:rPr lang="pt-BR" sz="3700" dirty="0" err="1"/>
              <a:t>c</a:t>
            </a:r>
            <a:r>
              <a:rPr lang="pt-BR" sz="3700" dirty="0"/>
              <a:t>) Quando não sabemos previamente o número de repetições. </a:t>
            </a:r>
          </a:p>
          <a:p>
            <a:pPr marL="228600" indent="0"/>
            <a:r>
              <a:rPr lang="pt-BR" sz="3700" dirty="0" err="1"/>
              <a:t>d</a:t>
            </a:r>
            <a:r>
              <a:rPr lang="pt-BR" sz="3700" dirty="0"/>
              <a:t>) Quando o número de repetições não é fixo</a:t>
            </a:r>
          </a:p>
        </p:txBody>
      </p:sp>
    </p:spTree>
    <p:extLst>
      <p:ext uri="{BB962C8B-B14F-4D97-AF65-F5344CB8AC3E}">
        <p14:creationId xmlns:p14="http://schemas.microsoft.com/office/powerpoint/2010/main" val="1753327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4053976-5EE9-D0A7-49F0-C4341AB0B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828" y="292101"/>
            <a:ext cx="11758210" cy="5713836"/>
          </a:xfrm>
        </p:spPr>
        <p:txBody>
          <a:bodyPr>
            <a:normAutofit lnSpcReduction="10000"/>
          </a:bodyPr>
          <a:lstStyle/>
          <a:p>
            <a:r>
              <a:rPr lang="pt-BR" sz="4000" dirty="0"/>
              <a:t>2. Se em algum momento a condição no mapa se tornar falsa, isso significa que você encontrou o tesouro ou que a pista não levou a lugar nenhum. </a:t>
            </a:r>
          </a:p>
          <a:p>
            <a:r>
              <a:rPr lang="pt-BR" sz="4000" dirty="0"/>
              <a:t>Qual alternativa completa corretamente o texto? </a:t>
            </a:r>
          </a:p>
          <a:p>
            <a:pPr marL="228600" indent="0"/>
            <a:r>
              <a:rPr lang="pt-BR" sz="4000" dirty="0">
                <a:highlight>
                  <a:srgbClr val="FFFF00"/>
                </a:highlight>
              </a:rPr>
              <a:t>A) Condição, continua, enquanto, novamente. </a:t>
            </a:r>
          </a:p>
          <a:p>
            <a:pPr marL="228600" indent="0"/>
            <a:r>
              <a:rPr lang="pt-BR" sz="4000" dirty="0" err="1"/>
              <a:t>b</a:t>
            </a:r>
            <a:r>
              <a:rPr lang="pt-BR" sz="4000" dirty="0"/>
              <a:t>) Se, para, até que, outra vez. </a:t>
            </a:r>
          </a:p>
          <a:p>
            <a:pPr marL="228600" indent="0"/>
            <a:r>
              <a:rPr lang="pt-BR" sz="4000" dirty="0" err="1"/>
              <a:t>c</a:t>
            </a:r>
            <a:r>
              <a:rPr lang="pt-BR" sz="4000" dirty="0"/>
              <a:t>) Condição, repete, faça enquanto, novamente. </a:t>
            </a:r>
          </a:p>
          <a:p>
            <a:pPr marL="228600" indent="0"/>
            <a:r>
              <a:rPr lang="pt-BR" sz="4000" dirty="0" err="1"/>
              <a:t>d</a:t>
            </a:r>
            <a:r>
              <a:rPr lang="pt-BR" sz="4000" dirty="0"/>
              <a:t>) Condição, pergunta, enquanto, pelo menos uma vez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6393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16DD8F5-8CCC-5630-645D-14B896926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828" y="279401"/>
            <a:ext cx="11758210" cy="5726536"/>
          </a:xfrm>
        </p:spPr>
        <p:txBody>
          <a:bodyPr>
            <a:normAutofit/>
          </a:bodyPr>
          <a:lstStyle/>
          <a:p>
            <a:pPr marL="228600" indent="0"/>
            <a:r>
              <a:rPr lang="pt-BR" sz="2800" dirty="0"/>
              <a:t>3. (LIÇÃO 11) Indique se as seguintes assertivas são verdadeiras (V) ou falsas (</a:t>
            </a:r>
            <a:r>
              <a:rPr lang="pt-BR" sz="2800" dirty="0" err="1"/>
              <a:t>F</a:t>
            </a:r>
            <a:r>
              <a:rPr lang="pt-BR" sz="2800" dirty="0"/>
              <a:t>): ( ) As estruturas de repetição </a:t>
            </a:r>
            <a:r>
              <a:rPr lang="pt-BR" sz="2800" dirty="0" err="1"/>
              <a:t>while</a:t>
            </a:r>
            <a:r>
              <a:rPr lang="pt-BR" sz="2800" dirty="0"/>
              <a:t> e do..</a:t>
            </a:r>
            <a:r>
              <a:rPr lang="pt-BR" sz="2800" dirty="0" err="1"/>
              <a:t>while</a:t>
            </a:r>
            <a:r>
              <a:rPr lang="pt-BR" sz="2800" dirty="0"/>
              <a:t> são aplicáveis apenas quando soubermos quantas vezes ocorrerá a repetição em nosso programa. </a:t>
            </a:r>
          </a:p>
          <a:p>
            <a:pPr marL="228600" indent="0"/>
            <a:r>
              <a:rPr lang="pt-BR" sz="2800" dirty="0"/>
              <a:t>( ) Os contadores são variáveis que realizam a contagem de ocorrências de um determinado valor. </a:t>
            </a:r>
          </a:p>
          <a:p>
            <a:pPr marL="228600" indent="0"/>
            <a:r>
              <a:rPr lang="pt-BR" sz="2800" dirty="0"/>
              <a:t>( ) Os acumuladores são utilizados para somar valores e consolidar resultados. Assinale a alternativa correta: </a:t>
            </a:r>
          </a:p>
          <a:p>
            <a:pPr marL="228600" indent="0"/>
            <a:r>
              <a:rPr lang="pt-BR" sz="2800" dirty="0"/>
              <a:t>a) </a:t>
            </a:r>
            <a:r>
              <a:rPr lang="pt-BR" sz="2800" dirty="0" err="1"/>
              <a:t>F</a:t>
            </a:r>
            <a:r>
              <a:rPr lang="pt-BR" sz="2800" dirty="0"/>
              <a:t>, </a:t>
            </a:r>
            <a:r>
              <a:rPr lang="pt-BR" sz="2800" dirty="0" err="1"/>
              <a:t>F</a:t>
            </a:r>
            <a:r>
              <a:rPr lang="pt-BR" sz="2800" dirty="0"/>
              <a:t>, F. </a:t>
            </a:r>
          </a:p>
          <a:p>
            <a:pPr marL="228600" indent="0"/>
            <a:r>
              <a:rPr lang="pt-BR" sz="2800" dirty="0" err="1"/>
              <a:t>b</a:t>
            </a:r>
            <a:r>
              <a:rPr lang="pt-BR" sz="2800" dirty="0"/>
              <a:t>) V, V, V. </a:t>
            </a:r>
          </a:p>
          <a:p>
            <a:pPr marL="228600" indent="0"/>
            <a:r>
              <a:rPr lang="pt-BR" sz="2800" dirty="0" err="1">
                <a:highlight>
                  <a:srgbClr val="FFFF00"/>
                </a:highlight>
              </a:rPr>
              <a:t>c</a:t>
            </a:r>
            <a:r>
              <a:rPr lang="pt-BR" sz="2800" dirty="0">
                <a:highlight>
                  <a:srgbClr val="FFFF00"/>
                </a:highlight>
              </a:rPr>
              <a:t>) </a:t>
            </a:r>
            <a:r>
              <a:rPr lang="pt-BR" sz="2800" dirty="0" err="1">
                <a:highlight>
                  <a:srgbClr val="FFFF00"/>
                </a:highlight>
              </a:rPr>
              <a:t>F</a:t>
            </a:r>
            <a:r>
              <a:rPr lang="pt-BR" sz="2800" dirty="0">
                <a:highlight>
                  <a:srgbClr val="FFFF00"/>
                </a:highlight>
              </a:rPr>
              <a:t>, V, V. </a:t>
            </a:r>
          </a:p>
          <a:p>
            <a:pPr marL="228600" indent="0"/>
            <a:r>
              <a:rPr lang="pt-BR" sz="2800" dirty="0" err="1"/>
              <a:t>d</a:t>
            </a:r>
            <a:r>
              <a:rPr lang="pt-BR" sz="2800" dirty="0"/>
              <a:t>) V, </a:t>
            </a:r>
            <a:r>
              <a:rPr lang="pt-BR" sz="2800" dirty="0" err="1"/>
              <a:t>F</a:t>
            </a:r>
            <a:r>
              <a:rPr lang="pt-BR" sz="2800" dirty="0"/>
              <a:t>, V.</a:t>
            </a:r>
          </a:p>
        </p:txBody>
      </p:sp>
    </p:spTree>
    <p:extLst>
      <p:ext uri="{BB962C8B-B14F-4D97-AF65-F5344CB8AC3E}">
        <p14:creationId xmlns:p14="http://schemas.microsoft.com/office/powerpoint/2010/main" val="3418425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7DCFF4B-F8A6-DE2A-D4FE-DD4008C4E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828" y="266701"/>
            <a:ext cx="11758210" cy="5739236"/>
          </a:xfrm>
        </p:spPr>
        <p:txBody>
          <a:bodyPr>
            <a:normAutofit/>
          </a:bodyPr>
          <a:lstStyle/>
          <a:p>
            <a:r>
              <a:rPr lang="pt-BR" sz="4000" dirty="0"/>
              <a:t>4. (LIÇÃO 11) Os contadores e acumuladores são utilizados em: </a:t>
            </a:r>
          </a:p>
          <a:p>
            <a:pPr marL="228600" indent="0"/>
            <a:r>
              <a:rPr lang="pt-BR" sz="4000" dirty="0"/>
              <a:t>a) Somente em projetos de IA. </a:t>
            </a:r>
          </a:p>
          <a:p>
            <a:pPr marL="228600" indent="0"/>
            <a:r>
              <a:rPr lang="pt-BR" sz="4000" dirty="0" err="1"/>
              <a:t>b</a:t>
            </a:r>
            <a:r>
              <a:rPr lang="pt-BR" sz="4000" dirty="0"/>
              <a:t>) Cabeçalhos de abertura de códigos Python. </a:t>
            </a:r>
          </a:p>
          <a:p>
            <a:pPr marL="228600" indent="0"/>
            <a:r>
              <a:rPr lang="pt-BR" sz="4000" dirty="0" err="1">
                <a:highlight>
                  <a:srgbClr val="FFFF00"/>
                </a:highlight>
              </a:rPr>
              <a:t>c</a:t>
            </a:r>
            <a:r>
              <a:rPr lang="pt-BR" sz="4000" dirty="0">
                <a:highlight>
                  <a:srgbClr val="FFFF00"/>
                </a:highlight>
              </a:rPr>
              <a:t>) Estruturas de repetição. </a:t>
            </a:r>
          </a:p>
          <a:p>
            <a:pPr marL="228600" indent="0"/>
            <a:r>
              <a:rPr lang="pt-BR" sz="4000" dirty="0" err="1"/>
              <a:t>d</a:t>
            </a:r>
            <a:r>
              <a:rPr lang="pt-BR" sz="4000" dirty="0"/>
              <a:t>) HTML.</a:t>
            </a:r>
          </a:p>
        </p:txBody>
      </p:sp>
    </p:spTree>
    <p:extLst>
      <p:ext uri="{BB962C8B-B14F-4D97-AF65-F5344CB8AC3E}">
        <p14:creationId xmlns:p14="http://schemas.microsoft.com/office/powerpoint/2010/main" val="42052001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2446</TotalTime>
  <Words>732</Words>
  <Application>Microsoft Macintosh PowerPoint</Application>
  <PresentationFormat>Widescreen</PresentationFormat>
  <Paragraphs>67</Paragraphs>
  <Slides>21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4" baseType="lpstr">
      <vt:lpstr>Arial</vt:lpstr>
      <vt:lpstr>Calibri</vt:lpstr>
      <vt:lpstr>Tema do Office</vt:lpstr>
      <vt:lpstr>Técnico em  Desenvolvimento de Sistemas </vt:lpstr>
      <vt:lpstr>Programação Front-end Em instantes iniciaremos nossa aula</vt:lpstr>
      <vt:lpstr>Apresentação do PowerPoint</vt:lpstr>
      <vt:lpstr>O que nós vimos na aula passada?</vt:lpstr>
      <vt:lpstr>REVISÃO DA PROVA 04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RECUPERAÇÃO P4</vt:lpstr>
      <vt:lpstr>Apresentação do PowerPoint</vt:lpstr>
      <vt:lpstr>PRÁTICA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197</cp:revision>
  <dcterms:created xsi:type="dcterms:W3CDTF">2020-01-23T19:05:58Z</dcterms:created>
  <dcterms:modified xsi:type="dcterms:W3CDTF">2023-08-14T01:14:21Z</dcterms:modified>
</cp:coreProperties>
</file>